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427" r:id="rId3"/>
    <p:sldId id="454" r:id="rId4"/>
    <p:sldId id="428" r:id="rId5"/>
    <p:sldId id="429" r:id="rId6"/>
    <p:sldId id="430" r:id="rId7"/>
    <p:sldId id="431" r:id="rId8"/>
    <p:sldId id="432" r:id="rId9"/>
    <p:sldId id="435" r:id="rId10"/>
    <p:sldId id="455" r:id="rId11"/>
    <p:sldId id="456" r:id="rId12"/>
    <p:sldId id="457" r:id="rId13"/>
    <p:sldId id="458" r:id="rId14"/>
    <p:sldId id="434" r:id="rId15"/>
    <p:sldId id="459" r:id="rId16"/>
    <p:sldId id="461" r:id="rId17"/>
    <p:sldId id="460" r:id="rId18"/>
    <p:sldId id="462" r:id="rId19"/>
    <p:sldId id="436" r:id="rId20"/>
    <p:sldId id="463" r:id="rId21"/>
    <p:sldId id="437" r:id="rId22"/>
    <p:sldId id="466" r:id="rId23"/>
    <p:sldId id="467" r:id="rId24"/>
    <p:sldId id="465" r:id="rId25"/>
    <p:sldId id="438" r:id="rId26"/>
    <p:sldId id="468" r:id="rId27"/>
    <p:sldId id="440" r:id="rId28"/>
    <p:sldId id="469" r:id="rId29"/>
    <p:sldId id="441" r:id="rId30"/>
    <p:sldId id="470" r:id="rId31"/>
    <p:sldId id="443" r:id="rId32"/>
    <p:sldId id="472" r:id="rId33"/>
    <p:sldId id="442" r:id="rId34"/>
    <p:sldId id="474" r:id="rId35"/>
    <p:sldId id="473" r:id="rId36"/>
    <p:sldId id="444" r:id="rId37"/>
    <p:sldId id="475" r:id="rId38"/>
    <p:sldId id="476" r:id="rId39"/>
    <p:sldId id="477" r:id="rId40"/>
    <p:sldId id="445" r:id="rId41"/>
    <p:sldId id="478" r:id="rId42"/>
    <p:sldId id="481" r:id="rId43"/>
    <p:sldId id="480" r:id="rId44"/>
    <p:sldId id="446" r:id="rId45"/>
    <p:sldId id="448" r:id="rId46"/>
    <p:sldId id="490" r:id="rId47"/>
    <p:sldId id="489" r:id="rId48"/>
    <p:sldId id="447" r:id="rId49"/>
    <p:sldId id="488" r:id="rId50"/>
    <p:sldId id="487" r:id="rId51"/>
    <p:sldId id="491" r:id="rId52"/>
    <p:sldId id="449" r:id="rId53"/>
    <p:sldId id="450" r:id="rId54"/>
    <p:sldId id="486" r:id="rId55"/>
    <p:sldId id="483" r:id="rId56"/>
    <p:sldId id="484" r:id="rId57"/>
    <p:sldId id="482" r:id="rId58"/>
    <p:sldId id="495" r:id="rId59"/>
    <p:sldId id="492" r:id="rId60"/>
    <p:sldId id="493" r:id="rId61"/>
    <p:sldId id="494" r:id="rId62"/>
    <p:sldId id="496" r:id="rId63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0000FF"/>
    <a:srgbClr val="CC99FF"/>
    <a:srgbClr val="FFFF99"/>
    <a:srgbClr val="99FFCC"/>
    <a:srgbClr val="FFCCCC"/>
    <a:srgbClr val="FFFF66"/>
    <a:srgbClr val="FFCC66"/>
    <a:srgbClr val="00FFC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3451" autoAdjust="0"/>
  </p:normalViewPr>
  <p:slideViewPr>
    <p:cSldViewPr>
      <p:cViewPr varScale="1">
        <p:scale>
          <a:sx n="82" d="100"/>
          <a:sy n="82" d="100"/>
        </p:scale>
        <p:origin x="-907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E3EB38B6-B95D-4F0A-BB74-9EF45B51A842}" type="datetimeFigureOut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8295A31B-44F2-4124-85E5-A4BE31A15A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48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79775F5D-82FC-425F-9B20-970661EEF797}" type="datetimeFigureOut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1256655C-EF04-4436-9D8A-C2FF0BC5B2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580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FF"/>
                </a:solidFill>
                <a:latin typeface="Times New Roman" pitchFamily="18" charset="0"/>
                <a:ea typeface="書法家顏楷體" pitchFamily="49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00FF"/>
                </a:solidFill>
                <a:ea typeface="書法家顏楷體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DB5CD-85BB-4221-8E96-F6DA60A2FF3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997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BF781-4B2F-4581-B6AD-5F35D157D7AF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0D5B0-D1BF-4FC8-B0C6-9FC2E0BC85A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98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4CD73-2CBB-4D5A-ADE6-AA5D1127C61E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86F53-9366-4668-9C2E-6DD89378994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621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lnSpc>
                <a:spcPts val="2400"/>
              </a:lnSpc>
              <a:spcBef>
                <a:spcPts val="1200"/>
              </a:spcBef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34C92-A0BA-4807-B1EB-E824F99208F6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05275-EFFD-4197-B515-EC85535ACD5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164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8D568-20EB-447D-8297-25E00C81DC3C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18882-D5AC-4B96-BCDF-DBC8128CAE9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55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571744"/>
            <a:ext cx="4038600" cy="3554419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3FBAD-6950-4018-BD21-893553F8F2E0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0479-873B-4CE6-BD81-917BD825F6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244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500305"/>
            <a:ext cx="4040188" cy="3625857"/>
          </a:xfrm>
        </p:spPr>
        <p:txBody>
          <a:bodyPr/>
          <a:lstStyle>
            <a:lvl1pPr>
              <a:defRPr sz="2000"/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en-US" altLang="zh-TW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00307"/>
            <a:ext cx="4041775" cy="3625856"/>
          </a:xfrm>
        </p:spPr>
        <p:txBody>
          <a:bodyPr/>
          <a:lstStyle>
            <a:lvl1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2000" b="1" kern="1200" dirty="0" smtClean="0">
                <a:solidFill>
                  <a:srgbClr val="FF3399"/>
                </a:solidFill>
                <a:latin typeface="標楷體" pitchFamily="65" charset="-120"/>
                <a:ea typeface="標楷體" pitchFamily="65" charset="-120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SzPct val="80000"/>
              <a:buFont typeface="Wingdings" pitchFamily="2" charset="2"/>
              <a:defRPr lang="zh-TW" altLang="en-US" sz="1800" b="1" kern="12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algn="l" defTabSz="914400" rtl="0" eaLnBrk="1" latinLnBrk="0" hangingPunct="1">
              <a:spcBef>
                <a:spcPct val="20000"/>
              </a:spcBef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4pPr>
            <a:lvl5pPr>
              <a:defRPr lang="zh-TW" altLang="en-US" sz="16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DFA5E-9BB6-410D-82BF-7BDC6B92BEBA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BDC46-DB4B-485E-A0C2-7FD63BB5D94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38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A1190-A54D-48EE-853C-3226B33959EF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2DC1B-B911-4BF2-A3DA-5221138B5D0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79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567D4-3EE9-4636-9750-47C8AB67712A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B99CC-3D91-4C0C-BDC3-B09E73188D7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193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3AC4A-9BD6-4240-A4FF-EEE5D3B2C2CB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0BAF0-6B88-4E1F-A073-F2D0A01FC17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770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2E065-2185-4620-9CC6-9A22B38C5AC2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C8EEA-85AF-48AF-A140-25C2B2D5E04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760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8625" y="13573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2643188"/>
            <a:ext cx="82296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4D9C17-3BAB-4A6D-84F7-D333720C60D7}" type="datetime1">
              <a:rPr lang="zh-TW" altLang="en-US"/>
              <a:pPr>
                <a:defRPr/>
              </a:pPr>
              <a:t>2015/10/12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1889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0915C868-85EF-4782-B667-00D2927E64F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Times New Roman" pitchFamily="18" charset="0"/>
          <a:ea typeface="書法家顏楷體" pitchFamily="49" charset="-120"/>
          <a:cs typeface="Times New Roman" pitchFamily="18" charset="0"/>
        </a:defRPr>
      </a:lvl9pPr>
    </p:titleStyle>
    <p:bodyStyle>
      <a:lvl1pPr marL="342900" indent="-3429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FF3399"/>
        </a:buClr>
        <a:buSzPct val="65000"/>
        <a:buFont typeface="Wingdings" pitchFamily="2" charset="2"/>
        <a:buChar char="u"/>
        <a:defRPr sz="2000" b="1" kern="1200">
          <a:solidFill>
            <a:srgbClr val="FF3399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8000"/>
        </a:buClr>
        <a:buSzPct val="80000"/>
        <a:buFont typeface="Wingdings" pitchFamily="2" charset="2"/>
        <a:buChar char="Ø"/>
        <a:defRPr b="1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ü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3pPr>
      <a:lvl4pPr marL="16002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4pPr>
      <a:lvl5pPr marL="2057400" indent="-228600" algn="l" rtl="0" eaLnBrk="0" fontAlgn="base" hangingPunct="0">
        <a:lnSpc>
          <a:spcPts val="2400"/>
        </a:lnSpc>
        <a:spcBef>
          <a:spcPts val="1200"/>
        </a:spcBef>
        <a:spcAft>
          <a:spcPct val="0"/>
        </a:spcAft>
        <a:buFont typeface="Arial" charset="0"/>
        <a:buChar char="»"/>
        <a:defRPr b="1" kern="1200">
          <a:solidFill>
            <a:schemeClr val="tx1"/>
          </a:solidFill>
          <a:latin typeface="標楷體" pitchFamily="65" charset="-12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DAA7E2-1E77-4E84-8CBA-6AD2B68163B6}" type="slidenum">
              <a:rPr lang="zh-TW" altLang="en-US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5813" y="2000250"/>
            <a:ext cx="7815262" cy="1671638"/>
          </a:xfrm>
        </p:spPr>
        <p:txBody>
          <a:bodyPr>
            <a:noAutofit/>
          </a:bodyPr>
          <a:lstStyle/>
          <a:p>
            <a:pPr eaLnBrk="1" hangingPunct="1">
              <a:lnSpc>
                <a:spcPts val="6000"/>
              </a:lnSpc>
              <a:spcBef>
                <a:spcPts val="1200"/>
              </a:spcBef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第五章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TW" sz="3600" b="1" dirty="0" smtClean="0"/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Workflow ERP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基礎操作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(I)</a:t>
            </a:r>
            <a:endParaRPr lang="zh-TW" altLang="en-US" sz="36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71750" y="4286250"/>
            <a:ext cx="5786438" cy="1566863"/>
          </a:xfrm>
        </p:spPr>
        <p:txBody>
          <a:bodyPr/>
          <a:lstStyle/>
          <a:p>
            <a:pPr algn="l" eaLnBrk="1" hangingPunct="1">
              <a:lnSpc>
                <a:spcPts val="3000"/>
              </a:lnSpc>
            </a:pP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授課教師：賴鍵元</a:t>
            </a:r>
            <a:endParaRPr lang="en-US" altLang="zh-TW" sz="2400" smtClean="0">
              <a:solidFill>
                <a:schemeClr val="tx1"/>
              </a:solidFill>
              <a:ea typeface="標楷體" pitchFamily="65" charset="-120"/>
            </a:endParaRPr>
          </a:p>
          <a:p>
            <a:pPr algn="l" eaLnBrk="1" hangingPunct="1">
              <a:lnSpc>
                <a:spcPts val="3000"/>
              </a:lnSpc>
            </a:pP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研 究 室：誠勤</a:t>
            </a: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805</a:t>
            </a:r>
          </a:p>
          <a:p>
            <a:pPr algn="l" eaLnBrk="1" hangingPunct="1">
              <a:lnSpc>
                <a:spcPts val="3000"/>
              </a:lnSpc>
            </a:pP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E-mail</a:t>
            </a:r>
            <a:r>
              <a:rPr lang="zh-TW" altLang="en-US" sz="2400" smtClean="0">
                <a:solidFill>
                  <a:schemeClr val="tx1"/>
                </a:solidFill>
                <a:ea typeface="標楷體" pitchFamily="65" charset="-120"/>
              </a:rPr>
              <a:t>：</a:t>
            </a:r>
            <a:r>
              <a:rPr lang="en-US" altLang="zh-TW" sz="2400" smtClean="0">
                <a:solidFill>
                  <a:schemeClr val="tx1"/>
                </a:solidFill>
                <a:ea typeface="標楷體" pitchFamily="65" charset="-120"/>
              </a:rPr>
              <a:t>fi012@mail.oit.edu.tw</a:t>
            </a:r>
            <a:endParaRPr lang="zh-TW" altLang="en-US" sz="2400" smtClean="0">
              <a:solidFill>
                <a:schemeClr val="tx1"/>
              </a:solidFill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7955" y="2601159"/>
            <a:ext cx="6356042" cy="425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1544" y="2503111"/>
            <a:ext cx="6932919" cy="434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五、基本操作 </a:t>
            </a:r>
            <a:r>
              <a:rPr lang="en-US" altLang="zh-TW" b="1" dirty="0" smtClean="0"/>
              <a:t>1</a:t>
            </a:r>
            <a:r>
              <a:rPr lang="zh-TW" altLang="en-US" dirty="0" smtClean="0"/>
              <a:t>：新增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42D82-BD9A-432F-9F31-E59DE58697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195736" y="4013864"/>
            <a:ext cx="1908212" cy="949172"/>
          </a:xfrm>
          <a:prstGeom prst="wedgeRoundRectCallout">
            <a:avLst>
              <a:gd name="adj1" fmla="val 48968"/>
              <a:gd name="adj2" fmla="val -77838"/>
              <a:gd name="adj3" fmla="val 16667"/>
            </a:avLst>
          </a:prstGeom>
          <a:gradFill rotWithShape="1">
            <a:gsLst>
              <a:gs pos="0">
                <a:srgbClr val="FFFF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269875" indent="-269875">
              <a:tabLst>
                <a:tab pos="269875" algn="l"/>
              </a:tabLst>
            </a:pP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2.  	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按此圖示開窗查詢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品號資料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，或快速鍵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F2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103948" y="3473115"/>
            <a:ext cx="396044" cy="31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076056" y="3526088"/>
            <a:ext cx="1800200" cy="949172"/>
          </a:xfrm>
          <a:prstGeom prst="wedgeRoundRectCallout">
            <a:avLst>
              <a:gd name="adj1" fmla="val -60953"/>
              <a:gd name="adj2" fmla="val -54936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269875" indent="-269875">
              <a:tabLst>
                <a:tab pos="269875" algn="l"/>
              </a:tabLst>
            </a:pP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3.  	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按此圖示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儲存單據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，或快速鍵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F12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499992" y="3140968"/>
            <a:ext cx="360040" cy="3321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7704" y="2420654"/>
            <a:ext cx="5616029" cy="441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691680" y="3356992"/>
            <a:ext cx="1152128" cy="648072"/>
          </a:xfrm>
          <a:prstGeom prst="wedgeRoundRectCallout">
            <a:avLst>
              <a:gd name="adj1" fmla="val -10664"/>
              <a:gd name="adj2" fmla="val -7353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按下查詢工具鈕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23728" y="2924944"/>
            <a:ext cx="288032" cy="22551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275856" y="3383510"/>
            <a:ext cx="648072" cy="29751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47864" y="3960991"/>
            <a:ext cx="1152128" cy="648072"/>
          </a:xfrm>
          <a:prstGeom prst="wedgeRoundRectCallout">
            <a:avLst>
              <a:gd name="adj1" fmla="val -31032"/>
              <a:gd name="adj2" fmla="val -89769"/>
              <a:gd name="adj3" fmla="val 16667"/>
            </a:avLst>
          </a:prstGeom>
          <a:gradFill rotWithShape="1">
            <a:gsLst>
              <a:gs pos="0">
                <a:srgbClr val="CC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一般條件查詢頁籤</a:t>
            </a:r>
          </a:p>
        </p:txBody>
      </p:sp>
    </p:spTree>
    <p:extLst>
      <p:ext uri="{BB962C8B-B14F-4D97-AF65-F5344CB8AC3E}">
        <p14:creationId xmlns:p14="http://schemas.microsoft.com/office/powerpoint/2010/main" val="363546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6" grpId="1" animBg="1"/>
      <p:bldP spid="7" grpId="0" animBg="1"/>
      <p:bldP spid="7" grpId="1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6144" y="2609294"/>
            <a:ext cx="4055971" cy="424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572000" y="4141564"/>
            <a:ext cx="2160240" cy="936104"/>
          </a:xfrm>
          <a:prstGeom prst="wedgeRoundRectCallout">
            <a:avLst>
              <a:gd name="adj1" fmla="val -55584"/>
              <a:gd name="adj2" fmla="val -61557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</a:rPr>
              <a:t>限制查詢資料出現之比數， 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0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</a:rPr>
              <a:t>：表示筆數不限定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563888" y="2924944"/>
            <a:ext cx="864096" cy="12166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3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4180" y="2878774"/>
            <a:ext cx="4441518" cy="279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08463" y="3135022"/>
            <a:ext cx="1539525" cy="249495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2733523" y="5764820"/>
            <a:ext cx="1332149" cy="471388"/>
          </a:xfrm>
          <a:prstGeom prst="wedgeRoundRectCallout">
            <a:avLst>
              <a:gd name="adj1" fmla="val 12796"/>
              <a:gd name="adj2" fmla="val -82903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查詢條件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147988" y="3199514"/>
            <a:ext cx="2772442" cy="43204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012084" y="3765759"/>
            <a:ext cx="2381250" cy="1017931"/>
          </a:xfrm>
          <a:prstGeom prst="wedgeRoundRectCallout">
            <a:avLst>
              <a:gd name="adj1" fmla="val -32333"/>
              <a:gd name="adj2" fmla="val -63232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查詢內容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不輸入，表示不設條件，顯示全部資料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396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1720" y="2385300"/>
            <a:ext cx="4215507" cy="448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843808" y="3544477"/>
            <a:ext cx="1152128" cy="755402"/>
          </a:xfrm>
          <a:prstGeom prst="wedgeRoundRectCallout">
            <a:avLst>
              <a:gd name="adj1" fmla="val -6450"/>
              <a:gd name="adj2" fmla="val -7353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進階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條件設定頁籤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843808" y="3053960"/>
            <a:ext cx="864096" cy="29751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65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3728" y="2422738"/>
            <a:ext cx="4227901" cy="444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23728" y="3351478"/>
            <a:ext cx="1872208" cy="151768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237678" y="4322519"/>
            <a:ext cx="1296144" cy="690657"/>
          </a:xfrm>
          <a:prstGeom prst="wedgeRoundRectCallout">
            <a:avLst>
              <a:gd name="adj1" fmla="val -69582"/>
              <a:gd name="adj2" fmla="val -60982"/>
              <a:gd name="adj3" fmla="val 16667"/>
            </a:avLst>
          </a:prstGeom>
          <a:gradFill rotWithShape="1">
            <a:gsLst>
              <a:gs pos="0">
                <a:srgbClr val="FF99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開放多項目查詢內容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0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2674" y="2462515"/>
            <a:ext cx="4170881" cy="43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211959" y="3367987"/>
            <a:ext cx="720081" cy="145917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741510" y="4990144"/>
            <a:ext cx="1332149" cy="471388"/>
          </a:xfrm>
          <a:prstGeom prst="wedgeRoundRectCallout">
            <a:avLst>
              <a:gd name="adj1" fmla="val 12796"/>
              <a:gd name="adj2" fmla="val -82903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查詢條件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42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6260" y="2423191"/>
            <a:ext cx="4208091" cy="443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817116" y="3336998"/>
            <a:ext cx="1584176" cy="3161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6668753" y="3359597"/>
            <a:ext cx="1316715" cy="570700"/>
          </a:xfrm>
          <a:prstGeom prst="wedgeRoundRectCallout">
            <a:avLst>
              <a:gd name="adj1" fmla="val -67456"/>
              <a:gd name="adj2" fmla="val -25459"/>
              <a:gd name="adj3" fmla="val 16667"/>
            </a:avLst>
          </a:prstGeom>
          <a:gradFill rotWithShape="1">
            <a:gsLst>
              <a:gs pos="0">
                <a:srgbClr val="FFFF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輸入條件值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4969516" y="3660277"/>
            <a:ext cx="999728" cy="3161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3592979" y="4489748"/>
            <a:ext cx="3075773" cy="819580"/>
          </a:xfrm>
          <a:prstGeom prst="wedgeRoundRectCallout">
            <a:avLst>
              <a:gd name="adj1" fmla="val -29444"/>
              <a:gd name="adj2" fmla="val -65937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查詢條件，可使用</a:t>
            </a: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條件</a:t>
            </a:r>
          </a:p>
          <a:p>
            <a:pPr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關係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(AND or OR)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設定多個 條件關聯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438310" y="4014493"/>
            <a:ext cx="2116491" cy="3161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86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3" grpId="0" animBg="1"/>
      <p:bldP spid="13" grpId="1" animBg="1"/>
      <p:bldP spid="14" grpId="0" animBg="1"/>
      <p:bldP spid="14" grpId="1" animBg="1"/>
      <p:bldP spid="21" grpId="0" animBg="1"/>
      <p:bldP spid="21" grpId="1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2603369" y="3542885"/>
            <a:ext cx="1316715" cy="570700"/>
          </a:xfrm>
          <a:prstGeom prst="wedgeRoundRectCallout">
            <a:avLst>
              <a:gd name="adj1" fmla="val -67456"/>
              <a:gd name="adj2" fmla="val -25459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輸入條件值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687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1720" y="2488072"/>
            <a:ext cx="4299909" cy="436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3432731" y="4513051"/>
            <a:ext cx="1537886" cy="714201"/>
          </a:xfrm>
          <a:prstGeom prst="wedgeRoundRectCallout">
            <a:avLst>
              <a:gd name="adj1" fmla="val -43839"/>
              <a:gd name="adj2" fmla="val 67732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設定要排序的欄位名稱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2241062" y="5374208"/>
            <a:ext cx="1562302" cy="108011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6375079" y="5374208"/>
                <a:ext cx="2108804" cy="714201"/>
              </a:xfrm>
              <a:prstGeom prst="wedgeRoundRectCallout">
                <a:avLst>
                  <a:gd name="adj1" fmla="val -83269"/>
                  <a:gd name="adj2" fmla="val -11782"/>
                  <a:gd name="adj3" fmla="val 16667"/>
                </a:avLst>
              </a:prstGeom>
              <a:gradFill rotWithShape="1">
                <a:gsLst>
                  <a:gs pos="0">
                    <a:srgbClr val="99CCFF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zh-TW" altLang="en-US" sz="20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標楷體" pitchFamily="65" charset="-120"/>
                      </a:rPr>
                      <m:t>↓</m:t>
                    </m:r>
                    <m:r>
                      <a:rPr lang="zh-TW" altLang="en-US" sz="2000" b="1" i="1" smtClean="0">
                        <a:latin typeface="Cambria Math"/>
                        <a:ea typeface="標楷體" pitchFamily="65" charset="-120"/>
                      </a:rPr>
                      <m:t>：</m:t>
                    </m:r>
                  </m:oMath>
                </a14:m>
                <a:r>
                  <a:rPr lang="zh-TW" altLang="en-US" sz="1600" b="1" dirty="0" smtClean="0">
                    <a:latin typeface="Cambria Math"/>
                    <a:ea typeface="標楷體" pitchFamily="65" charset="-120"/>
                  </a:rPr>
                  <a:t>由大至小排序</a:t>
                </a:r>
                <a:endParaRPr lang="en-US" altLang="zh-TW" sz="1600" b="1" dirty="0" smtClean="0">
                  <a:latin typeface="Cambria Math"/>
                  <a:ea typeface="標楷體" pitchFamily="65" charset="-12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zh-TW" altLang="en-US" sz="2000" b="1" i="1" smtClean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標楷體" pitchFamily="65" charset="-120"/>
                      </a:rPr>
                      <m:t>↑</m:t>
                    </m:r>
                  </m:oMath>
                </a14:m>
                <a:r>
                  <a:rPr lang="zh-TW" altLang="en-US" sz="1600" b="1" dirty="0" smtClean="0">
                    <a:latin typeface="Cambria Math"/>
                    <a:ea typeface="標楷體" pitchFamily="65" charset="-120"/>
                  </a:rPr>
                  <a:t>  ：由小至大排序</a:t>
                </a:r>
                <a:endParaRPr lang="zh-TW" altLang="en-US" sz="1600" b="1" dirty="0">
                  <a:latin typeface="Times New Roman" pitchFamily="18" charset="0"/>
                  <a:ea typeface="標楷體" pitchFamily="65" charset="-120"/>
                </a:endParaRPr>
              </a:p>
            </p:txBody>
          </p:sp>
        </mc:Choice>
        <mc:Fallback xmlns="">
          <p:sp>
            <p:nvSpPr>
              <p:cNvPr id="27" name="Auto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5079" y="5374208"/>
                <a:ext cx="2108804" cy="714201"/>
              </a:xfrm>
              <a:prstGeom prst="wedgeRoundRectCallout">
                <a:avLst>
                  <a:gd name="adj1" fmla="val -83269"/>
                  <a:gd name="adj2" fmla="val -11782"/>
                  <a:gd name="adj3" fmla="val 16667"/>
                </a:avLst>
              </a:prstGeom>
              <a:blipFill rotWithShape="1">
                <a:blip r:embed="rId3"/>
                <a:stretch>
                  <a:fillRect b="-672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261129" y="5490336"/>
            <a:ext cx="1562302" cy="31591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7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4" grpId="0" animBg="1"/>
      <p:bldP spid="1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3761" y="2492896"/>
            <a:ext cx="4150427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1560" y="5156606"/>
            <a:ext cx="1512168" cy="1092715"/>
          </a:xfrm>
          <a:prstGeom prst="wedgeRoundRectCallout">
            <a:avLst>
              <a:gd name="adj1" fmla="val 68739"/>
              <a:gd name="adj2" fmla="val -36586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若要由單身資料進行進階查詢，可在此打勾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411760" y="5012980"/>
            <a:ext cx="1368152" cy="4185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2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二、登入畫面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70C12-3FB5-43A0-9A58-7CE9415842EC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35" y="2953195"/>
            <a:ext cx="5176837" cy="33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211647" y="3275458"/>
            <a:ext cx="1871663" cy="863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299210" y="2761108"/>
            <a:ext cx="1368425" cy="649287"/>
          </a:xfrm>
          <a:prstGeom prst="wedgeRectCallout">
            <a:avLst>
              <a:gd name="adj1" fmla="val -62821"/>
              <a:gd name="adj2" fmla="val 70015"/>
            </a:avLst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系統語言別</a:t>
            </a:r>
            <a:r>
              <a:rPr lang="en-US" altLang="zh-TW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(</a:t>
            </a:r>
            <a:r>
              <a:rPr lang="zh-TW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多國語系</a:t>
            </a:r>
            <a:r>
              <a:rPr lang="en-US" altLang="zh-TW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FFFFFF"/>
                </a:outerShdw>
              </a:effectLst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：查詢 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9592" y="2442879"/>
            <a:ext cx="4150427" cy="441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820079" y="2971944"/>
            <a:ext cx="821777" cy="4320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004796" y="2730724"/>
            <a:ext cx="1893074" cy="690657"/>
          </a:xfrm>
          <a:prstGeom prst="wedgeRoundRectCallout">
            <a:avLst>
              <a:gd name="adj1" fmla="val -66959"/>
              <a:gd name="adj2" fmla="val 7307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新增單身設定頁籤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451368" y="3331984"/>
            <a:ext cx="3970117" cy="25922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6505825" y="4340096"/>
            <a:ext cx="2464749" cy="1201824"/>
          </a:xfrm>
          <a:prstGeom prst="wedgeRoundRectCallout">
            <a:avLst>
              <a:gd name="adj1" fmla="val -54166"/>
              <a:gd name="adj2" fmla="val -69460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依先前方式，設定各項查詢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條件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查詢內容為單身資料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36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0" grpId="0" animBg="1"/>
      <p:bldP spid="10" grpId="1" animBg="1"/>
      <p:bldP spid="9" grpId="0" animBg="1"/>
      <p:bldP spid="9" grpId="1" animBg="1"/>
      <p:bldP spid="23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3176" y="2276872"/>
            <a:ext cx="6339183" cy="458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：修改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4419" y="5301208"/>
            <a:ext cx="1512168" cy="1092715"/>
          </a:xfrm>
          <a:prstGeom prst="wedgeRoundRectCallout">
            <a:avLst>
              <a:gd name="adj1" fmla="val 40732"/>
              <a:gd name="adj2" fmla="val 62951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目前狀態為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瀏覽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，若要修改單據，需按下修改鍵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48656" y="6597352"/>
            <a:ext cx="387040" cy="27290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907705" y="2669012"/>
            <a:ext cx="288032" cy="3279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483768" y="2653257"/>
            <a:ext cx="1584176" cy="471094"/>
          </a:xfrm>
          <a:prstGeom prst="wedgeRoundRectCallout">
            <a:avLst>
              <a:gd name="adj1" fmla="val -66959"/>
              <a:gd name="adj2" fmla="val 7307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修改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工具鈕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5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6" grpId="1" animBg="1"/>
      <p:bldP spid="7" grpId="0" animBg="1"/>
      <p:bldP spid="7" grpId="1" animBg="1"/>
      <p:bldP spid="10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：修改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8761" y="2286653"/>
            <a:ext cx="6147680" cy="453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244524" y="5254640"/>
            <a:ext cx="1512168" cy="1092715"/>
          </a:xfrm>
          <a:prstGeom prst="wedgeRoundRectCallout">
            <a:avLst>
              <a:gd name="adj1" fmla="val 40732"/>
              <a:gd name="adj2" fmla="val 62951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目前狀態為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修改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，可進行單據修改作業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668761" y="6550784"/>
            <a:ext cx="387040" cy="27290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1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7" grpId="0" animBg="1"/>
      <p:bldP spid="17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：修改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2271690"/>
            <a:ext cx="7171792" cy="458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3179030" y="5590691"/>
            <a:ext cx="2464749" cy="1201824"/>
          </a:xfrm>
          <a:prstGeom prst="wedgeRoundRectCallout">
            <a:avLst>
              <a:gd name="adj1" fmla="val -54166"/>
              <a:gd name="adj2" fmla="val -69460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若要新增一筆訂單資料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，請在此筆資料下，按下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向下鍵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</a:rPr>
              <a:t>↓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，即可輸入下一筆資料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115616" y="4993916"/>
            <a:ext cx="7041446" cy="3279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5852806" y="5590691"/>
            <a:ext cx="2464749" cy="979557"/>
          </a:xfrm>
          <a:prstGeom prst="wedgeRoundRectCallout">
            <a:avLst>
              <a:gd name="adj1" fmla="val -51432"/>
              <a:gd name="adj2" fmla="val -69460"/>
              <a:gd name="adj3" fmla="val 16667"/>
            </a:avLst>
          </a:prstGeom>
          <a:gradFill rotWithShape="1">
            <a:gsLst>
              <a:gs pos="0">
                <a:srgbClr val="92D05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若按下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Insert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鍵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，表示在此筆資料列之上，新增一筆資料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9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22" grpId="0" animBg="1"/>
      <p:bldP spid="22" grpId="1" animBg="1"/>
      <p:bldP spid="15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：修改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8" y="2303984"/>
            <a:ext cx="7867092" cy="455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167679" y="2674657"/>
            <a:ext cx="274603" cy="3279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auto">
          <a:xfrm>
            <a:off x="3490816" y="3039329"/>
            <a:ext cx="2049177" cy="699104"/>
          </a:xfrm>
          <a:prstGeom prst="wedgeRoundRectCallout">
            <a:avLst>
              <a:gd name="adj1" fmla="val -51432"/>
              <a:gd name="adj2" fmla="val -69460"/>
              <a:gd name="adj3" fmla="val 16667"/>
            </a:avLst>
          </a:prstGeom>
          <a:gradFill rotWithShape="1">
            <a:gsLst>
              <a:gs pos="0">
                <a:srgbClr val="92D05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修改完畢後，請按下此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儲存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圖示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37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21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277" y="2322429"/>
            <a:ext cx="7496283" cy="451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：確認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851920" y="3255278"/>
            <a:ext cx="3384376" cy="1092715"/>
          </a:xfrm>
          <a:prstGeom prst="wedgeRoundRectCallout">
            <a:avLst>
              <a:gd name="adj1" fmla="val -36870"/>
              <a:gd name="adj2" fmla="val -6829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請先將欲確認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核准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的單據查詢出來，若無錯誤，可在此圖示下按下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確認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鈕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067944" y="270892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0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：確認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992" y="2336084"/>
            <a:ext cx="7496283" cy="452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812360" y="2863796"/>
            <a:ext cx="648072" cy="6372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968044" y="3334802"/>
            <a:ext cx="1548172" cy="2072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833875" y="3801635"/>
            <a:ext cx="2556284" cy="1092715"/>
          </a:xfrm>
          <a:prstGeom prst="wedgeRoundRectCallout">
            <a:avLst>
              <a:gd name="adj1" fmla="val -36870"/>
              <a:gd name="adj2" fmla="val -6829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確認後之單據，會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出現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確認者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之代號與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核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之圖示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51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2" grpId="0" animBg="1"/>
      <p:bldP spid="14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277" y="2322429"/>
            <a:ext cx="7496283" cy="451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：作廢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211960" y="3255277"/>
            <a:ext cx="3384376" cy="1092715"/>
          </a:xfrm>
          <a:prstGeom prst="wedgeRoundRectCallout">
            <a:avLst>
              <a:gd name="adj1" fmla="val -36870"/>
              <a:gd name="adj2" fmla="val -6829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請若要將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未確認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之單據作廢，可在此圖示下按下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作廢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鈕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497406" y="270892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5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：作廢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318243"/>
            <a:ext cx="7496283" cy="453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884368" y="2862719"/>
            <a:ext cx="554288" cy="5760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020272" y="3582799"/>
            <a:ext cx="1728192" cy="936104"/>
          </a:xfrm>
          <a:prstGeom prst="wedgeRoundRectCallout">
            <a:avLst>
              <a:gd name="adj1" fmla="val 19433"/>
              <a:gd name="adj2" fmla="val -58607"/>
              <a:gd name="adj3" fmla="val 16667"/>
            </a:avLst>
          </a:prstGeom>
          <a:gradFill rotWithShape="1">
            <a:gsLst>
              <a:gs pos="0">
                <a:srgbClr val="FF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作廢後之單據，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不可再取消作廢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228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948" y="2276872"/>
            <a:ext cx="6947848" cy="458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：整張單據刪除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807270" y="3144559"/>
            <a:ext cx="3888432" cy="1204656"/>
          </a:xfrm>
          <a:prstGeom prst="wedgeRoundRectCallout">
            <a:avLst>
              <a:gd name="adj1" fmla="val -36870"/>
              <a:gd name="adj2" fmla="val -6829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請若要將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未確認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之單據刪除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u="sng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整張單據刪除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，可在此圖示下按下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刪除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鈕，但在實務上，</a:t>
            </a:r>
            <a:r>
              <a:rPr lang="zh-TW" altLang="en-US" sz="1600" b="1" u="sng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強烈建議不可使用該刪除鍵</a:t>
            </a:r>
            <a:endParaRPr lang="zh-TW" altLang="en-US" sz="1600" b="1" u="sng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79712" y="2708921"/>
            <a:ext cx="288032" cy="2880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8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二、登入畫面  </a:t>
            </a:r>
            <a:r>
              <a:rPr lang="en-US" altLang="zh-TW" b="1" dirty="0" smtClean="0"/>
              <a:t>(</a:t>
            </a:r>
            <a:r>
              <a:rPr lang="en-US" altLang="zh-TW" b="1" i="1" dirty="0" smtClean="0"/>
              <a:t>Cont</a:t>
            </a:r>
            <a:r>
              <a:rPr lang="en-US" altLang="zh-TW" b="1" dirty="0" smtClean="0"/>
              <a:t>.)</a:t>
            </a:r>
            <a:endParaRPr lang="zh-TW" altLang="en-US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70C12-3FB5-43A0-9A58-7CE9415842EC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852738"/>
            <a:ext cx="4892675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4910138" y="3478213"/>
            <a:ext cx="2451100" cy="896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092950" y="4602163"/>
            <a:ext cx="1368425" cy="649287"/>
          </a:xfrm>
          <a:prstGeom prst="wedgeRectCallout">
            <a:avLst>
              <a:gd name="adj1" fmla="val -48502"/>
              <a:gd name="adj2" fmla="val -78001"/>
            </a:avLst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輸入個人之帳號與密碼</a:t>
            </a:r>
          </a:p>
        </p:txBody>
      </p:sp>
    </p:spTree>
    <p:extLst>
      <p:ext uri="{BB962C8B-B14F-4D97-AF65-F5344CB8AC3E}">
        <p14:creationId xmlns:p14="http://schemas.microsoft.com/office/powerpoint/2010/main" val="30565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9" grpId="1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257392"/>
            <a:ext cx="6675103" cy="458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：整張單據刪除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535996" y="5085184"/>
            <a:ext cx="2664296" cy="936104"/>
          </a:xfrm>
          <a:prstGeom prst="wedgeRoundRectCallout">
            <a:avLst>
              <a:gd name="adj1" fmla="val -36870"/>
              <a:gd name="adj2" fmla="val -6829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OK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鍵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，該單據資料便刪除，無法恢復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491880" y="3485065"/>
            <a:ext cx="2088232" cy="14330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71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：單身資料刪除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2348880"/>
            <a:ext cx="6900638" cy="45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275979" y="5445224"/>
            <a:ext cx="6608390" cy="17593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347864" y="3987910"/>
            <a:ext cx="3692937" cy="1231057"/>
          </a:xfrm>
          <a:prstGeom prst="wedgeRoundRectCallout">
            <a:avLst>
              <a:gd name="adj1" fmla="val -68877"/>
              <a:gd name="adj2" fmla="val 67551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若要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刪除此筆單身資料，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請同時按下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Ctrl + Del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鍵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若要刪除資料，該單據不得為已確認或已作廢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66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7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013" y="2279297"/>
            <a:ext cx="6860322" cy="456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刪除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flipV="1">
            <a:off x="4427984" y="4437112"/>
            <a:ext cx="1728192" cy="129614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148065" y="3612480"/>
            <a:ext cx="2376264" cy="680616"/>
          </a:xfrm>
          <a:prstGeom prst="wedgeRoundRectCallout">
            <a:avLst>
              <a:gd name="adj1" fmla="val -39480"/>
              <a:gd name="adj2" fmla="val 70958"/>
              <a:gd name="adj3" fmla="val 16667"/>
            </a:avLst>
          </a:prstGeom>
          <a:gradFill rotWithShape="1">
            <a:gsLst>
              <a:gs pos="0">
                <a:srgbClr val="CC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若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按下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OK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鍵，此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筆單身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資料即被刪除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577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7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1381" y="2459627"/>
            <a:ext cx="6402993" cy="43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：串查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528180" y="2977850"/>
            <a:ext cx="1962396" cy="1459261"/>
          </a:xfrm>
          <a:prstGeom prst="wedgeRoundRectCallout">
            <a:avLst>
              <a:gd name="adj1" fmla="val 56445"/>
              <a:gd name="adj2" fmla="val -45393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串查功能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(GP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新增功能，不需要離開此單據畫面，即可查詢跟本單據有關之資料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631575" y="2852937"/>
            <a:ext cx="262833" cy="24982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0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3" y="2465512"/>
            <a:ext cx="732081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：串查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48098" y="3102764"/>
            <a:ext cx="1194779" cy="2031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5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：串查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469705"/>
            <a:ext cx="7272808" cy="438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2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：轉至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550" y="2276872"/>
            <a:ext cx="7041159" cy="459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27584" y="2934181"/>
            <a:ext cx="2754484" cy="1214900"/>
          </a:xfrm>
          <a:prstGeom prst="wedgeRoundRectCallout">
            <a:avLst>
              <a:gd name="adj1" fmla="val 56445"/>
              <a:gd name="adj2" fmla="val -45393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建立作業皆可轉出成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EXCEL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(GP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新增功能，條件須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上要先安裝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EXCEL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程式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707904" y="2636912"/>
            <a:ext cx="360040" cy="32183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22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：轉至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2240278"/>
            <a:ext cx="7077415" cy="458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28548" y="4777679"/>
            <a:ext cx="2574108" cy="576064"/>
          </a:xfrm>
          <a:prstGeom prst="wedgeRoundRectCallout">
            <a:avLst>
              <a:gd name="adj1" fmla="val 35315"/>
              <a:gd name="adj2" fmla="val -75248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設定檔案格式與儲存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路徑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860248" y="4028036"/>
            <a:ext cx="3090680" cy="60562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2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：轉至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2283836"/>
            <a:ext cx="7129847" cy="457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：轉至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 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129" y="2492896"/>
            <a:ext cx="8088738" cy="433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三、系統主畫面簡介</a:t>
            </a: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664CC-4D91-43E5-8E94-BBEA651FE711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2420938"/>
            <a:ext cx="6829425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476375" y="2997200"/>
            <a:ext cx="2374900" cy="3860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906963" y="3429000"/>
            <a:ext cx="3384550" cy="2160588"/>
          </a:xfrm>
          <a:prstGeom prst="wedgeRoundRectCallout">
            <a:avLst>
              <a:gd name="adj1" fmla="val -79629"/>
              <a:gd name="adj2" fmla="val -48959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作業清單：</a:t>
            </a:r>
            <a:endParaRPr lang="en-US" altLang="zh-TW" sz="1600" b="1" dirty="0">
              <a:latin typeface="Times New Roman" pitchFamily="18" charset="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依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功能別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歸類</a:t>
            </a:r>
            <a:endParaRPr lang="en-US" altLang="zh-TW" sz="1600" b="1" dirty="0">
              <a:latin typeface="Times New Roman" pitchFamily="18" charset="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類似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檔案總管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</a:t>
            </a:r>
          </a:p>
          <a:p>
            <a:pPr marL="342900" indent="-342900">
              <a:buFontTx/>
              <a:buAutoNum type="arabicPeriod"/>
              <a:defRPr/>
            </a:pP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按滑鼠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右鍵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，可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新增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、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刪除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 、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重新命名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”…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  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只會改變</a:t>
            </a:r>
            <a:r>
              <a:rPr lang="en-US" altLang="zh-TW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Local PC</a:t>
            </a: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之畫面，即使使用不同帳號登入，仍會使用變更後的畫面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306435"/>
            <a:ext cx="6480720" cy="452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：自訂畫面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07704" y="2492896"/>
            <a:ext cx="434880" cy="21602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0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：自訂畫面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5737" y="2331330"/>
            <a:ext cx="6446623" cy="452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37944" y="3140969"/>
            <a:ext cx="1409920" cy="21602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2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：自訂畫面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1553" y="2373613"/>
            <a:ext cx="6229729" cy="448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14461" y="3140969"/>
            <a:ext cx="632952" cy="72007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6678751" y="4063409"/>
            <a:ext cx="2016224" cy="1296144"/>
          </a:xfrm>
          <a:prstGeom prst="wedgeRoundRectCallout">
            <a:avLst>
              <a:gd name="adj1" fmla="val -11994"/>
              <a:gd name="adj2" fmla="val -62806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選擇要搬移的畫面，並按滑鼠右鍵不放，進行拖曳位置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或變更圖示大小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8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28625" y="1357313"/>
            <a:ext cx="822960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：自訂畫面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0886" y="2298176"/>
            <a:ext cx="6230599" cy="455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178274" y="2198011"/>
            <a:ext cx="504847" cy="39604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092280" y="2703430"/>
            <a:ext cx="1656184" cy="790724"/>
          </a:xfrm>
          <a:prstGeom prst="wedgeRoundRectCallout">
            <a:avLst>
              <a:gd name="adj1" fmla="val -11994"/>
              <a:gd name="adj2" fmla="val -62806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欲結束時，請至畫面的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鈕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1095" y="3879030"/>
            <a:ext cx="2050182" cy="124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541095" y="5222347"/>
            <a:ext cx="3263154" cy="936104"/>
          </a:xfrm>
          <a:prstGeom prst="wedgeRoundRectCallout">
            <a:avLst>
              <a:gd name="adj1" fmla="val -11994"/>
              <a:gd name="adj2" fmla="val -62806"/>
              <a:gd name="adj3" fmla="val 16667"/>
            </a:avLst>
          </a:prstGeom>
          <a:gradFill rotWithShape="1">
            <a:gsLst>
              <a:gs pos="0">
                <a:srgbClr val="FF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儲存設定後，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需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關閉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程式，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重新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進入才會變更畫面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 flipV="1">
            <a:off x="5614414" y="3494155"/>
            <a:ext cx="1477866" cy="72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20" grpId="0" animBg="1"/>
      <p:bldP spid="20" grpId="1" animBg="1"/>
      <p:bldP spid="21" grpId="0" animBg="1"/>
      <p:bldP spid="21" grpId="1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5656" y="2440242"/>
            <a:ext cx="6402993" cy="43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251520" y="1357313"/>
            <a:ext cx="864096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：單身資料瀏覽狀態調整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73237" y="6588787"/>
            <a:ext cx="362459" cy="24982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1612" y="2345077"/>
            <a:ext cx="6619017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6386" y="4797152"/>
            <a:ext cx="1689590" cy="2031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788024" y="4631751"/>
            <a:ext cx="2376264" cy="1101506"/>
          </a:xfrm>
          <a:prstGeom prst="wedgeRoundRectCallout">
            <a:avLst>
              <a:gd name="adj1" fmla="val -67009"/>
              <a:gd name="adj2" fmla="val -24782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根據單身欄位資料內容自動調整欄為寬度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類似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EXCEL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的自動調整欄寬功能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7324" y="2370465"/>
            <a:ext cx="6563305" cy="448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55442" y="5188914"/>
            <a:ext cx="6462704" cy="54434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60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7" grpId="0" animBg="1"/>
      <p:bldP spid="7" grpId="1" animBg="1"/>
      <p:bldP spid="8" grpId="0" animBg="1"/>
      <p:bldP spid="8" grpId="1" animBg="1"/>
      <p:bldP spid="6" grpId="0" animBg="1"/>
      <p:bldP spid="6" grpId="1" animBg="1"/>
      <p:bldP spid="12" grpId="0" animBg="1"/>
      <p:bldP spid="12" grpId="1" animBg="1"/>
      <p:bldP spid="12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251520" y="1357313"/>
            <a:ext cx="8640960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單身固定欄位數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2276872"/>
            <a:ext cx="6619017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34694" y="4889634"/>
            <a:ext cx="1689590" cy="16889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781577" y="4666852"/>
            <a:ext cx="3097071" cy="1101506"/>
          </a:xfrm>
          <a:prstGeom prst="wedgeRoundRectCallout">
            <a:avLst>
              <a:gd name="adj1" fmla="val -64212"/>
              <a:gd name="adj2" fmla="val -20413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當單身欄位很多時，希望能固定前面欄位不動以方便瀏覽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類似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EXCEL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的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凍結窗格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功能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203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251520" y="1357313"/>
            <a:ext cx="8640960" cy="919559"/>
          </a:xfrm>
        </p:spPr>
        <p:txBody>
          <a:bodyPr/>
          <a:lstStyle/>
          <a:p>
            <a:r>
              <a:rPr lang="zh-TW" altLang="en-US" sz="3200" dirty="0"/>
              <a:t>五</a:t>
            </a:r>
            <a:r>
              <a:rPr lang="zh-TW" altLang="en-US" sz="3200" dirty="0" smtClean="0"/>
              <a:t>、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單身固定欄位數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321890"/>
            <a:ext cx="6619017" cy="453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303486" y="5253182"/>
            <a:ext cx="1844577" cy="33605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9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3" grpId="0" animBg="1"/>
      <p:bldP spid="1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251520" y="1357313"/>
            <a:ext cx="8640960" cy="919559"/>
          </a:xfrm>
        </p:spPr>
        <p:txBody>
          <a:bodyPr/>
          <a:lstStyle/>
          <a:p>
            <a:r>
              <a:rPr lang="zh-TW" altLang="en-US" sz="3200" dirty="0"/>
              <a:t>五</a:t>
            </a:r>
            <a:r>
              <a:rPr lang="zh-TW" altLang="en-US" sz="3200" dirty="0" smtClean="0"/>
              <a:t>、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單身固定欄位數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2301582"/>
            <a:ext cx="6818873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230117" y="5300944"/>
            <a:ext cx="2261763" cy="81706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220073" y="5877272"/>
            <a:ext cx="864096" cy="2445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：自訂單身顯示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隱藏欄位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2276872"/>
            <a:ext cx="6619017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34694" y="5048715"/>
            <a:ext cx="1689590" cy="16889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4008" y="4941168"/>
            <a:ext cx="2382711" cy="648072"/>
          </a:xfrm>
          <a:prstGeom prst="wedgeRoundRectCallout">
            <a:avLst>
              <a:gd name="adj1" fmla="val -64212"/>
              <a:gd name="adj2" fmla="val -20413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可依使用者需求，自訂需要顯示的欄位訊息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95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0" y="1357313"/>
            <a:ext cx="9144000" cy="919559"/>
          </a:xfrm>
        </p:spPr>
        <p:txBody>
          <a:bodyPr/>
          <a:lstStyle/>
          <a:p>
            <a:r>
              <a:rPr lang="zh-TW" altLang="en-US" sz="3200" dirty="0"/>
              <a:t>五、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：自訂單身顯示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隱藏欄位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3808" y="2281731"/>
            <a:ext cx="3508949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899620" y="4005064"/>
            <a:ext cx="1844577" cy="50405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81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三、系統主畫面簡介 </a:t>
            </a:r>
            <a:r>
              <a:rPr lang="en-US" altLang="zh-TW" dirty="0" smtClean="0"/>
              <a:t>(</a:t>
            </a:r>
            <a:r>
              <a:rPr lang="en-US" altLang="zh-TW" b="1" i="1" dirty="0" smtClean="0"/>
              <a:t>Cont.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2357438"/>
            <a:ext cx="6408737" cy="444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A9A736-875B-4EC8-857C-4D253C7E8E7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7" name="圓角矩形 6"/>
          <p:cNvSpPr/>
          <p:nvPr/>
        </p:nvSpPr>
        <p:spPr>
          <a:xfrm>
            <a:off x="3941763" y="3124200"/>
            <a:ext cx="4338637" cy="3527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27088" y="5516563"/>
            <a:ext cx="3529012" cy="504825"/>
          </a:xfrm>
          <a:prstGeom prst="wedgeRoundRectCallout">
            <a:avLst>
              <a:gd name="adj1" fmla="val 57880"/>
              <a:gd name="adj2" fmla="val -52477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3.  </a:t>
            </a:r>
            <a:r>
              <a:rPr lang="zh-TW" altLang="en-US" sz="1600" b="1">
                <a:solidFill>
                  <a:srgbClr val="009900"/>
                </a:solidFill>
                <a:latin typeface="Times New Roman" pitchFamily="18" charset="0"/>
                <a:ea typeface="標楷體" pitchFamily="65" charset="-120"/>
              </a:rPr>
              <a:t>綠色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：資料會影響到之別的系統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411413" y="3125788"/>
            <a:ext cx="2376487" cy="466725"/>
          </a:xfrm>
          <a:prstGeom prst="wedgeRoundRectCallout">
            <a:avLst>
              <a:gd name="adj1" fmla="val 44977"/>
              <a:gd name="adj2" fmla="val 86194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1.  </a:t>
            </a:r>
            <a:r>
              <a:rPr lang="zh-TW" altLang="en-US" sz="1600" b="1">
                <a:solidFill>
                  <a:srgbClr val="FF00FF"/>
                </a:solidFill>
                <a:latin typeface="Times New Roman" pitchFamily="18" charset="0"/>
                <a:ea typeface="標楷體" pitchFamily="65" charset="-120"/>
              </a:rPr>
              <a:t>粉紅色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：建立作業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35600" y="4437063"/>
            <a:ext cx="3600450" cy="792162"/>
          </a:xfrm>
          <a:prstGeom prst="wedgeRoundRectCallout">
            <a:avLst>
              <a:gd name="adj1" fmla="val 8509"/>
              <a:gd name="adj2" fmla="val -63963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4. </a:t>
            </a:r>
            <a:r>
              <a:rPr lang="zh-TW" altLang="en-US" sz="1600" b="1">
                <a:solidFill>
                  <a:srgbClr val="CC9900"/>
                </a:solidFill>
                <a:latin typeface="Times New Roman" pitchFamily="18" charset="0"/>
                <a:ea typeface="標楷體" pitchFamily="65" charset="-120"/>
              </a:rPr>
              <a:t>黃色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：在此管理系統中之關鍵流程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435600" y="6286500"/>
            <a:ext cx="1584325" cy="520700"/>
          </a:xfrm>
          <a:prstGeom prst="wedgeRoundRectCallout">
            <a:avLst>
              <a:gd name="adj1" fmla="val 45269"/>
              <a:gd name="adj2" fmla="val -75551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2.</a:t>
            </a:r>
            <a:r>
              <a:rPr lang="en-US" altLang="zh-TW" sz="1600" b="1">
                <a:solidFill>
                  <a:srgbClr val="6600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1600" b="1">
                <a:solidFill>
                  <a:srgbClr val="6600FF"/>
                </a:solidFill>
                <a:latin typeface="Times New Roman" pitchFamily="18" charset="0"/>
                <a:ea typeface="標楷體" pitchFamily="65" charset="-120"/>
              </a:rPr>
              <a:t>紫色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：報表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8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2710" y="2299974"/>
            <a:ext cx="6269609" cy="455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35496" y="1357313"/>
            <a:ext cx="9073008" cy="919559"/>
          </a:xfrm>
        </p:spPr>
        <p:txBody>
          <a:bodyPr/>
          <a:lstStyle/>
          <a:p>
            <a:r>
              <a:rPr lang="zh-TW" altLang="en-US" sz="3200" dirty="0"/>
              <a:t>五</a:t>
            </a:r>
            <a:r>
              <a:rPr lang="zh-TW" altLang="en-US" sz="3200" dirty="0" smtClean="0"/>
              <a:t>、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：自訂單身顯示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隱藏欄位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793477" y="3861048"/>
            <a:ext cx="410371" cy="3600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3323142" y="4385718"/>
            <a:ext cx="1988743" cy="917836"/>
          </a:xfrm>
          <a:prstGeom prst="wedgeRoundRectCallout">
            <a:avLst>
              <a:gd name="adj1" fmla="val -54932"/>
              <a:gd name="adj2" fmla="val -61543"/>
              <a:gd name="adj3" fmla="val 16667"/>
            </a:avLst>
          </a:prstGeom>
          <a:gradFill rotWithShape="1">
            <a:gsLst>
              <a:gs pos="0">
                <a:srgbClr val="FF9933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在此欄位上按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滑鼠左鍵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次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，變成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即表示</a:t>
            </a:r>
            <a:r>
              <a:rPr lang="zh-TW" altLang="en-US" sz="16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不顯示</a:t>
            </a:r>
            <a:endParaRPr lang="zh-TW" altLang="en-US" sz="16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88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5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4" y="2239388"/>
            <a:ext cx="6336704" cy="46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35496" y="1357313"/>
            <a:ext cx="9073008" cy="919559"/>
          </a:xfrm>
        </p:spPr>
        <p:txBody>
          <a:bodyPr/>
          <a:lstStyle/>
          <a:p>
            <a:r>
              <a:rPr lang="zh-TW" altLang="en-US" sz="3200" dirty="0"/>
              <a:t>五</a:t>
            </a:r>
            <a:r>
              <a:rPr lang="zh-TW" altLang="en-US" sz="3200" dirty="0" smtClean="0"/>
              <a:t>、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：自訂單身顯示</a:t>
            </a:r>
            <a:r>
              <a:rPr lang="en-US" altLang="zh-TW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隱藏欄位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763688" y="4859797"/>
            <a:ext cx="583896" cy="3064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2843808" y="4175564"/>
            <a:ext cx="2664296" cy="863956"/>
          </a:xfrm>
          <a:prstGeom prst="wedgeRoundRectCallout">
            <a:avLst>
              <a:gd name="adj1" fmla="val -66720"/>
              <a:gd name="adj2" fmla="val 34885"/>
              <a:gd name="adj3" fmla="val 16667"/>
            </a:avLst>
          </a:prstGeom>
          <a:gradFill rotWithShape="1">
            <a:gsLst>
              <a:gs pos="0">
                <a:srgbClr val="FF9933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被隱藏的欄位，需在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自訂資料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的頁籤裡才可以得知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923928" y="5517232"/>
            <a:ext cx="2232248" cy="935964"/>
          </a:xfrm>
          <a:prstGeom prst="wedgeRoundRectCallout">
            <a:avLst>
              <a:gd name="adj1" fmla="val 7863"/>
              <a:gd name="adj2" fmla="val -62738"/>
              <a:gd name="adj3" fmla="val 16667"/>
            </a:avLst>
          </a:prstGeom>
          <a:gradFill rotWithShape="1">
            <a:gsLst>
              <a:gs pos="0">
                <a:srgbClr val="FF99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贈品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量、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贈品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量已交量、備品已交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量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等欄位，已經被隱藏了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1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5" grpId="0" animBg="1"/>
      <p:bldP spid="18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：儲存檢視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349498"/>
            <a:ext cx="6624736" cy="450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344895" y="4735629"/>
            <a:ext cx="1350180" cy="18528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059832" y="4437112"/>
            <a:ext cx="2592288" cy="1299354"/>
          </a:xfrm>
          <a:prstGeom prst="wedgeRoundRectCallout">
            <a:avLst>
              <a:gd name="adj1" fmla="val -64212"/>
              <a:gd name="adj2" fmla="val -20413"/>
              <a:gd name="adj3" fmla="val 16667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單身欄位依使用需求設計排列後，儲存固定格式以提供日後使用，可執行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儲存檢視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4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4895" y="2254592"/>
            <a:ext cx="6408712" cy="46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：單身資料處理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344895" y="4296210"/>
            <a:ext cx="1359804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860032" y="4181001"/>
            <a:ext cx="2592288" cy="936104"/>
          </a:xfrm>
          <a:prstGeom prst="wedgeRoundRectCallout">
            <a:avLst>
              <a:gd name="adj1" fmla="val -64212"/>
              <a:gd name="adj2" fmla="val -20413"/>
              <a:gd name="adj3" fmla="val 16667"/>
            </a:avLst>
          </a:prstGeom>
          <a:gradFill rotWithShape="1">
            <a:gsLst>
              <a:gs pos="0">
                <a:srgbClr val="99FF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在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修改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狀態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中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，只可以使用刪除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與插入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單身資料選項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16538" y="4448610"/>
            <a:ext cx="1672858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377527" y="4801452"/>
            <a:ext cx="3189084" cy="1219835"/>
          </a:xfrm>
          <a:prstGeom prst="wedgeRoundRectCallout">
            <a:avLst>
              <a:gd name="adj1" fmla="val -60288"/>
              <a:gd name="adj2" fmla="val -58457"/>
              <a:gd name="adj3" fmla="val 16667"/>
            </a:avLst>
          </a:prstGeom>
          <a:gradFill rotWithShape="1">
            <a:gsLst>
              <a:gs pos="0">
                <a:srgbClr val="FF99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先在單身點選欲刪除的資料，再到此處選擇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刪除單身所選取的資料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  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等同直接在單身資料上按 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err="1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Ctrl+Del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” 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鍵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748108" y="4453488"/>
            <a:ext cx="1359804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759098" y="5175252"/>
            <a:ext cx="1359804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344895" y="6597352"/>
            <a:ext cx="346785" cy="269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2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4" grpId="0" animBg="1"/>
      <p:bldP spid="14" grpId="1" animBg="1"/>
      <p:bldP spid="16" grpId="0" animBg="1"/>
      <p:bldP spid="16" grpId="1" animBg="1"/>
      <p:bldP spid="8" grpId="0" animBg="1"/>
      <p:bldP spid="9" grpId="0" animBg="1"/>
      <p:bldP spid="12" grpId="0" animBg="1"/>
      <p:bldP spid="12" grpId="1" animBg="1"/>
      <p:bldP spid="13" grpId="0" animBg="1"/>
      <p:bldP spid="13" grpId="1" animBg="1"/>
      <p:bldP spid="21" grpId="0" animBg="1"/>
      <p:bldP spid="2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242" y="2235689"/>
            <a:ext cx="6408712" cy="462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：單身資料處理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699792" y="5157192"/>
            <a:ext cx="1152128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0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：單身資料處理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5785" y="2260706"/>
            <a:ext cx="6080292" cy="459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234689" y="4363411"/>
            <a:ext cx="1603076" cy="2880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197805" y="4645553"/>
            <a:ext cx="3189084" cy="1219835"/>
          </a:xfrm>
          <a:prstGeom prst="wedgeRoundRectCallout">
            <a:avLst>
              <a:gd name="adj1" fmla="val -60288"/>
              <a:gd name="adj2" fmla="val -58457"/>
              <a:gd name="adj3" fmla="val 16667"/>
            </a:avLst>
          </a:prstGeom>
          <a:gradFill rotWithShape="1">
            <a:gsLst>
              <a:gs pos="0">
                <a:srgbClr val="FF99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輸入要插入的序號位置，如果此序號已經有資料，則會將原序號資料往下遞移，並新增一筆該序號之資料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0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：單身資料處理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664" y="2246638"/>
            <a:ext cx="6100128" cy="4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485438" y="3764332"/>
            <a:ext cx="2285128" cy="122413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3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79512" y="1357313"/>
            <a:ext cx="8712968" cy="919559"/>
          </a:xfrm>
        </p:spPr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：單身資料處理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234898"/>
            <a:ext cx="6107425" cy="464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878961" y="5190347"/>
            <a:ext cx="5618546" cy="22452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0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評量測驗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zh-TW" alt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有關</a:t>
            </a:r>
            <a:r>
              <a:rPr lang="en-US" altLang="zh-TW" dirty="0">
                <a:solidFill>
                  <a:schemeClr val="tx1"/>
                </a:solidFill>
              </a:rPr>
              <a:t>Workflow ERP GP</a:t>
            </a:r>
            <a:r>
              <a:rPr lang="zh-TW" altLang="en-US" dirty="0">
                <a:solidFill>
                  <a:schemeClr val="tx1"/>
                </a:solidFill>
              </a:rPr>
              <a:t>作業清單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主畫面左邊的選單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的描述以下何者為非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 smtClean="0">
                <a:solidFill>
                  <a:schemeClr val="tx1"/>
                </a:solidFill>
              </a:rPr>
              <a:t>作業</a:t>
            </a:r>
            <a:r>
              <a:rPr lang="zh-TW" altLang="en-US" sz="2000" dirty="0">
                <a:solidFill>
                  <a:schemeClr val="tx1"/>
                </a:solidFill>
              </a:rPr>
              <a:t>清單有變更時，離開 </a:t>
            </a:r>
            <a:r>
              <a:rPr lang="en-US" altLang="zh-TW" sz="2000" dirty="0">
                <a:solidFill>
                  <a:schemeClr val="tx1"/>
                </a:solidFill>
              </a:rPr>
              <a:t>WF-ERP</a:t>
            </a:r>
            <a:r>
              <a:rPr lang="zh-TW" altLang="en-US" sz="2000" dirty="0">
                <a:solidFill>
                  <a:schemeClr val="tx1"/>
                </a:solidFill>
              </a:rPr>
              <a:t>前必須要</a:t>
            </a:r>
            <a:r>
              <a:rPr lang="zh-TW" altLang="en-US" sz="2000" dirty="0" smtClean="0">
                <a:solidFill>
                  <a:schemeClr val="tx1"/>
                </a:solidFill>
              </a:rPr>
              <a:t>存檔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 smtClean="0">
                <a:solidFill>
                  <a:schemeClr val="tx1"/>
                </a:solidFill>
              </a:rPr>
              <a:t>作業</a:t>
            </a:r>
            <a:r>
              <a:rPr lang="zh-TW" altLang="en-US" sz="2000" dirty="0">
                <a:solidFill>
                  <a:schemeClr val="tx1"/>
                </a:solidFill>
              </a:rPr>
              <a:t>程式名稱如果要修改</a:t>
            </a: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zh-TW" altLang="en-US" sz="2000" dirty="0">
                <a:solidFill>
                  <a:schemeClr val="tx1"/>
                </a:solidFill>
              </a:rPr>
              <a:t>重新命名</a:t>
            </a:r>
            <a:r>
              <a:rPr lang="en-US" altLang="zh-TW" sz="2000" dirty="0">
                <a:solidFill>
                  <a:schemeClr val="tx1"/>
                </a:solidFill>
              </a:rPr>
              <a:t>)</a:t>
            </a:r>
            <a:r>
              <a:rPr lang="zh-TW" altLang="en-US" sz="2000" dirty="0">
                <a:solidFill>
                  <a:schemeClr val="tx1"/>
                </a:solidFill>
              </a:rPr>
              <a:t>一定要從程式資料建立作業</a:t>
            </a:r>
            <a:r>
              <a:rPr lang="zh-TW" altLang="en-US" sz="2000" dirty="0" smtClean="0">
                <a:solidFill>
                  <a:schemeClr val="tx1"/>
                </a:solidFill>
              </a:rPr>
              <a:t>中修改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 smtClean="0">
                <a:solidFill>
                  <a:schemeClr val="tx1"/>
                </a:solidFill>
              </a:rPr>
              <a:t>作業</a:t>
            </a:r>
            <a:r>
              <a:rPr lang="zh-TW" altLang="en-US" sz="2000" dirty="0">
                <a:solidFill>
                  <a:schemeClr val="tx1"/>
                </a:solidFill>
              </a:rPr>
              <a:t>清單中各項目之排列順序可以直接用滑鼠拖曳</a:t>
            </a:r>
            <a:r>
              <a:rPr lang="zh-TW" altLang="en-US" sz="2000" dirty="0" smtClean="0">
                <a:solidFill>
                  <a:schemeClr val="tx1"/>
                </a:solidFill>
              </a:rPr>
              <a:t>調動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 smtClean="0">
                <a:solidFill>
                  <a:schemeClr val="tx1"/>
                </a:solidFill>
              </a:rPr>
              <a:t>點選</a:t>
            </a:r>
            <a:r>
              <a:rPr lang="zh-TW" altLang="en-US" sz="2000" dirty="0">
                <a:solidFill>
                  <a:schemeClr val="tx1"/>
                </a:solidFill>
              </a:rPr>
              <a:t>作業的右鍵內容無法看到</a:t>
            </a:r>
            <a:r>
              <a:rPr lang="zh-TW" altLang="en-US" sz="2000" dirty="0" smtClean="0">
                <a:solidFill>
                  <a:schemeClr val="tx1"/>
                </a:solidFill>
              </a:rPr>
              <a:t>版本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B   </a:t>
            </a:r>
          </a:p>
        </p:txBody>
      </p:sp>
    </p:spTree>
    <p:extLst>
      <p:ext uri="{BB962C8B-B14F-4D97-AF65-F5344CB8AC3E}">
        <p14:creationId xmlns:p14="http://schemas.microsoft.com/office/powerpoint/2010/main" val="38947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評量測驗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zh-TW" alt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3090068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下面有關登入</a:t>
            </a:r>
            <a:r>
              <a:rPr lang="en-US" altLang="zh-TW" dirty="0">
                <a:solidFill>
                  <a:schemeClr val="tx1"/>
                </a:solidFill>
              </a:rPr>
              <a:t>Workflow ERP GP</a:t>
            </a:r>
            <a:r>
              <a:rPr lang="zh-TW" altLang="en-US" dirty="0">
                <a:solidFill>
                  <a:schemeClr val="tx1"/>
                </a:solidFill>
              </a:rPr>
              <a:t>的相關敘述，何者正確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若沒有設定密碼，他人容易用該帳號直接登入，資料安全堪</a:t>
            </a:r>
            <a:r>
              <a:rPr lang="zh-TW" altLang="en-US" sz="2000" dirty="0" smtClean="0"/>
              <a:t>慮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帳號和密碼皆空白時之登入，表示是最高</a:t>
            </a:r>
            <a:r>
              <a:rPr lang="zh-TW" altLang="en-US" sz="2000" dirty="0" smtClean="0"/>
              <a:t>權限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帳號大小寫沒有差，例如：</a:t>
            </a:r>
            <a:r>
              <a:rPr lang="en-US" altLang="zh-TW" sz="2000" dirty="0"/>
              <a:t>TOM</a:t>
            </a:r>
            <a:r>
              <a:rPr lang="zh-TW" altLang="en-US" sz="2000" dirty="0"/>
              <a:t>和</a:t>
            </a:r>
            <a:r>
              <a:rPr lang="en-US" altLang="zh-TW" sz="2000" dirty="0"/>
              <a:t>tom</a:t>
            </a:r>
            <a:r>
              <a:rPr lang="zh-TW" altLang="en-US" sz="2000" dirty="0"/>
              <a:t>是一樣</a:t>
            </a:r>
            <a:r>
              <a:rPr lang="zh-TW" altLang="en-US" sz="2000" dirty="0" smtClean="0"/>
              <a:t>的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系統預計密碼輸入超過</a:t>
            </a:r>
            <a:r>
              <a:rPr lang="en-US" altLang="zh-TW" sz="2000" dirty="0"/>
              <a:t>10</a:t>
            </a:r>
            <a:r>
              <a:rPr lang="zh-TW" altLang="en-US" sz="2000" dirty="0"/>
              <a:t>次，系統會自動鎖定帳號，不能</a:t>
            </a:r>
            <a:r>
              <a:rPr lang="zh-TW" altLang="en-US" sz="2000" dirty="0" smtClean="0"/>
              <a:t>使用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A   </a:t>
            </a:r>
          </a:p>
        </p:txBody>
      </p:sp>
    </p:spTree>
    <p:extLst>
      <p:ext uri="{BB962C8B-B14F-4D97-AF65-F5344CB8AC3E}">
        <p14:creationId xmlns:p14="http://schemas.microsoft.com/office/powerpoint/2010/main" val="30319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四、建立作業畫面簡介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8683F-837E-492D-A72A-E42A3EB0F968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352675"/>
            <a:ext cx="59245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698625" y="2506663"/>
            <a:ext cx="1433513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689100" y="2722563"/>
            <a:ext cx="5322888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39750" y="1773238"/>
            <a:ext cx="1368425" cy="433387"/>
          </a:xfrm>
          <a:prstGeom prst="wedgeRectCallout">
            <a:avLst>
              <a:gd name="adj1" fmla="val 34684"/>
              <a:gd name="adj2" fmla="val 112385"/>
            </a:avLst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功能選單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04775" y="2544763"/>
            <a:ext cx="1368425" cy="433387"/>
          </a:xfrm>
          <a:prstGeom prst="wedgeRectCallout">
            <a:avLst>
              <a:gd name="adj1" fmla="val 62640"/>
              <a:gd name="adj2" fmla="val 19782"/>
            </a:avLst>
          </a:prstGeom>
          <a:gradFill rotWithShape="1">
            <a:gsLst>
              <a:gs pos="0">
                <a:srgbClr val="FFFF99"/>
              </a:gs>
              <a:gs pos="5000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標楷體" pitchFamily="65" charset="-120"/>
              </a:rPr>
              <a:t>工具列</a:t>
            </a:r>
          </a:p>
        </p:txBody>
      </p:sp>
      <p:sp>
        <p:nvSpPr>
          <p:cNvPr id="9" name="右大括弧 8"/>
          <p:cNvSpPr/>
          <p:nvPr/>
        </p:nvSpPr>
        <p:spPr>
          <a:xfrm>
            <a:off x="7616825" y="2938463"/>
            <a:ext cx="169863" cy="1930400"/>
          </a:xfrm>
          <a:prstGeom prst="rightBrace">
            <a:avLst>
              <a:gd name="adj1" fmla="val 8333"/>
              <a:gd name="adj2" fmla="val 504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810500" y="3719513"/>
            <a:ext cx="7223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單頭</a:t>
            </a:r>
          </a:p>
        </p:txBody>
      </p:sp>
      <p:sp>
        <p:nvSpPr>
          <p:cNvPr id="17" name="左大括弧 16"/>
          <p:cNvSpPr/>
          <p:nvPr/>
        </p:nvSpPr>
        <p:spPr>
          <a:xfrm>
            <a:off x="1547813" y="4868863"/>
            <a:ext cx="141287" cy="12969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823913" y="5332413"/>
            <a:ext cx="72231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單身</a:t>
            </a:r>
          </a:p>
        </p:txBody>
      </p:sp>
      <p:sp>
        <p:nvSpPr>
          <p:cNvPr id="21" name="右大括弧 20"/>
          <p:cNvSpPr/>
          <p:nvPr/>
        </p:nvSpPr>
        <p:spPr>
          <a:xfrm>
            <a:off x="7591425" y="6237288"/>
            <a:ext cx="219075" cy="620712"/>
          </a:xfrm>
          <a:prstGeom prst="rightBrace">
            <a:avLst>
              <a:gd name="adj1" fmla="val 8333"/>
              <a:gd name="adj2" fmla="val 504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810500" y="6313488"/>
            <a:ext cx="823913" cy="3698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單尾</a:t>
            </a:r>
          </a:p>
        </p:txBody>
      </p:sp>
      <p:sp>
        <p:nvSpPr>
          <p:cNvPr id="18" name="橢圓 17"/>
          <p:cNvSpPr/>
          <p:nvPr/>
        </p:nvSpPr>
        <p:spPr>
          <a:xfrm>
            <a:off x="1617663" y="6624638"/>
            <a:ext cx="433387" cy="233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23913" y="6477000"/>
            <a:ext cx="763587" cy="3683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zh-TW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狀態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9" grpId="0" animBg="1"/>
      <p:bldP spid="9" grpId="1" animBg="1"/>
      <p:bldP spid="16" grpId="0"/>
      <p:bldP spid="16" grpId="1"/>
      <p:bldP spid="17" grpId="0" animBg="1"/>
      <p:bldP spid="17" grpId="1" animBg="1"/>
      <p:bldP spid="20" grpId="0"/>
      <p:bldP spid="20" grpId="1"/>
      <p:bldP spid="21" grpId="1" animBg="1"/>
      <p:bldP spid="21" grpId="2" animBg="1"/>
      <p:bldP spid="22" grpId="1" animBg="1"/>
      <p:bldP spid="22" grpId="2" animBg="1"/>
      <p:bldP spid="18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評量測驗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endParaRPr lang="zh-TW" alt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若我們要查看作業的程式代號及版本時，應該使用何種功能鍵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F5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F2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CTRL+ALT+V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CTRL+V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C   </a:t>
            </a:r>
          </a:p>
        </p:txBody>
      </p:sp>
    </p:spTree>
    <p:extLst>
      <p:ext uri="{BB962C8B-B14F-4D97-AF65-F5344CB8AC3E}">
        <p14:creationId xmlns:p14="http://schemas.microsoft.com/office/powerpoint/2010/main" val="39243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評量測驗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</a:t>
            </a:r>
            <a:endParaRPr lang="zh-TW" alt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請問若欄位呈現孔雀綠色其意義為何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例如：採購單建立作業中的採購單單號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新增狀態時，離開該欄位後就不可</a:t>
            </a:r>
            <a:r>
              <a:rPr lang="zh-TW" altLang="en-US" sz="2000" dirty="0" smtClean="0"/>
              <a:t>修改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資料存檔後，如果有權限還是可以</a:t>
            </a:r>
            <a:r>
              <a:rPr lang="zh-TW" altLang="en-US" sz="2000" dirty="0" smtClean="0"/>
              <a:t>修改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資料確認後，就不能</a:t>
            </a:r>
            <a:r>
              <a:rPr lang="zh-TW" altLang="en-US" sz="2000" dirty="0" smtClean="0"/>
              <a:t>修改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zh-TW" altLang="en-US" sz="2000" dirty="0"/>
              <a:t>資料存檔後，就不能</a:t>
            </a:r>
            <a:r>
              <a:rPr lang="zh-TW" altLang="en-US" sz="2000" dirty="0" smtClean="0"/>
              <a:t>修改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D   </a:t>
            </a:r>
          </a:p>
        </p:txBody>
      </p:sp>
    </p:spTree>
    <p:extLst>
      <p:ext uri="{BB962C8B-B14F-4D97-AF65-F5344CB8AC3E}">
        <p14:creationId xmlns:p14="http://schemas.microsoft.com/office/powerpoint/2010/main" val="32810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評量測驗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endParaRPr lang="zh-TW" alt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57200" y="2643188"/>
            <a:ext cx="8229600" cy="2801937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1900"/>
              </a:spcBef>
            </a:pPr>
            <a:r>
              <a:rPr lang="zh-TW" altLang="en-US" dirty="0">
                <a:solidFill>
                  <a:schemeClr val="tx1"/>
                </a:solidFill>
              </a:rPr>
              <a:t>若要查詢品名字串開頭是「電」字開頭的品項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那麼條件式該如何選擇為佳</a:t>
            </a:r>
            <a:r>
              <a:rPr lang="zh-TW" altLang="en-US" dirty="0" smtClean="0">
                <a:solidFill>
                  <a:schemeClr val="tx1"/>
                </a:solidFill>
              </a:rPr>
              <a:t>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 smtClean="0"/>
              <a:t> %</a:t>
            </a:r>
            <a:r>
              <a:rPr lang="en-US" altLang="zh-TW" sz="2000" dirty="0"/>
              <a:t>like</a:t>
            </a:r>
            <a:r>
              <a:rPr lang="en-US" altLang="zh-TW" sz="2000" dirty="0" smtClean="0"/>
              <a:t>%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 smtClean="0"/>
              <a:t> %like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 smtClean="0"/>
              <a:t> like%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marL="800100" lvl="1" indent="-34290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SzPct val="100000"/>
              <a:buAutoNum type="alphaUcParenR"/>
            </a:pPr>
            <a:r>
              <a:rPr lang="en-US" altLang="zh-TW" sz="2000" dirty="0" smtClean="0"/>
              <a:t> &lt;=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>
              <a:lnSpc>
                <a:spcPts val="2900"/>
              </a:lnSpc>
              <a:spcBef>
                <a:spcPts val="1900"/>
              </a:spcBef>
            </a:pPr>
            <a:r>
              <a:rPr lang="en-US" altLang="zh-TW" sz="2000" dirty="0" smtClean="0">
                <a:solidFill>
                  <a:srgbClr val="0000FF"/>
                </a:solidFill>
              </a:rPr>
              <a:t>C   </a:t>
            </a:r>
          </a:p>
        </p:txBody>
      </p:sp>
    </p:spTree>
    <p:extLst>
      <p:ext uri="{BB962C8B-B14F-4D97-AF65-F5344CB8AC3E}">
        <p14:creationId xmlns:p14="http://schemas.microsoft.com/office/powerpoint/2010/main" val="18437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四、建立作業畫面簡介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endPara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384425"/>
            <a:ext cx="6167438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965450" y="3751263"/>
            <a:ext cx="3046413" cy="1190625"/>
          </a:xfrm>
          <a:prstGeom prst="wedgeRoundRectCallout">
            <a:avLst>
              <a:gd name="adj1" fmla="val -58426"/>
              <a:gd name="adj2" fmla="val -46051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1.  </a:t>
            </a:r>
            <a:r>
              <a:rPr lang="zh-TW" altLang="en-US" sz="16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孔雀綠色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 鍵值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(Key)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欄位，一定要輸入，具唯一性不可重複，經存檔後無法修改欄位資料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76375" y="3284538"/>
            <a:ext cx="1511300" cy="431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148263" y="2509838"/>
            <a:ext cx="2592387" cy="990600"/>
          </a:xfrm>
          <a:prstGeom prst="wedgeRoundRectCallout">
            <a:avLst>
              <a:gd name="adj1" fmla="val -57815"/>
              <a:gd name="adj2" fmla="val 33097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2. </a:t>
            </a:r>
            <a:r>
              <a:rPr lang="zh-TW" altLang="en-US" sz="16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黃色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必要欄位，不可空白，存檔後可再修改內容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48038" y="3282950"/>
            <a:ext cx="1511300" cy="4333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692275" y="4244975"/>
            <a:ext cx="1844675" cy="4397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95288" y="4973638"/>
            <a:ext cx="2089150" cy="758825"/>
          </a:xfrm>
          <a:prstGeom prst="wedgeRoundRectCallout">
            <a:avLst>
              <a:gd name="adj1" fmla="val 12796"/>
              <a:gd name="adj2" fmla="val -82903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3. </a:t>
            </a:r>
            <a:r>
              <a:rPr lang="zh-TW" altLang="en-US" sz="1600" b="1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白色</a:t>
            </a: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>
                <a:latin typeface="Times New Roman" pitchFamily="18" charset="0"/>
                <a:ea typeface="標楷體" pitchFamily="65" charset="-120"/>
              </a:rPr>
              <a:t>可輸入可不輸入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867400" y="4616450"/>
            <a:ext cx="1584325" cy="612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6654800" y="5353050"/>
            <a:ext cx="2381250" cy="955675"/>
          </a:xfrm>
          <a:prstGeom prst="wedgeRoundRectCallout">
            <a:avLst>
              <a:gd name="adj1" fmla="val -32333"/>
              <a:gd name="adj2" fmla="val -63232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>
              <a:defRPr/>
            </a:pP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4. </a:t>
            </a: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灰色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唯讀性質，系統更新回寫，不可自行輸入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1" y="2681387"/>
            <a:ext cx="8109545" cy="34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</a:t>
            </a:r>
            <a:r>
              <a:rPr lang="zh-TW" altLang="en-US" dirty="0" smtClean="0"/>
              <a:t>、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基本操作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36EB4-3A29-4ED5-AFEF-FDCD04C05364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01626" y="3211855"/>
            <a:ext cx="741982" cy="721201"/>
          </a:xfrm>
          <a:prstGeom prst="wedgeRoundRectCallout">
            <a:avLst>
              <a:gd name="adj1" fmla="val -1002"/>
              <a:gd name="adj2" fmla="val -73957"/>
              <a:gd name="adj3" fmla="val 16667"/>
            </a:avLst>
          </a:prstGeom>
          <a:gradFill rotWithShape="1">
            <a:gsLst>
              <a:gs pos="0">
                <a:srgbClr val="66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新增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(F5)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39552" y="2708697"/>
            <a:ext cx="359321" cy="28847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67544" y="3283078"/>
            <a:ext cx="812221" cy="769499"/>
          </a:xfrm>
          <a:prstGeom prst="wedgeRoundRectCallout">
            <a:avLst>
              <a:gd name="adj1" fmla="val 15213"/>
              <a:gd name="adj2" fmla="val -84193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查詢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(F6)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19494" y="2714518"/>
            <a:ext cx="304212" cy="2874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123706" y="2714518"/>
            <a:ext cx="316157" cy="3099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47030" y="3347020"/>
            <a:ext cx="743452" cy="514028"/>
          </a:xfrm>
          <a:prstGeom prst="wedgeRoundRectCallout">
            <a:avLst>
              <a:gd name="adj1" fmla="val -4910"/>
              <a:gd name="adj2" fmla="val -113249"/>
              <a:gd name="adj3" fmla="val 16667"/>
            </a:avLst>
          </a:prstGeom>
          <a:gradFill rotWithShape="1">
            <a:gsLst>
              <a:gs pos="0">
                <a:srgbClr val="FFCC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修改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51920" y="2681387"/>
            <a:ext cx="360784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655899" y="3123465"/>
            <a:ext cx="756456" cy="737583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儲存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(F12)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139951" y="2686700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840991" y="2675471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4721186" y="3116310"/>
            <a:ext cx="756456" cy="672729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rgbClr val="CCCC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確認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核准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5113196" y="2673196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385401" y="2673196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5293216" y="3105727"/>
            <a:ext cx="756456" cy="498307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作廢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356740" y="2690934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auto">
          <a:xfrm>
            <a:off x="4139952" y="3123465"/>
            <a:ext cx="1061080" cy="953607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rgbClr val="FF9933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轉出至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EXCEL</a:t>
            </a:r>
          </a:p>
          <a:p>
            <a:pPr algn="ctr">
              <a:defRPr/>
            </a:pP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(GP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版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399451" y="2714518"/>
            <a:ext cx="316157" cy="3099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1222775" y="3201275"/>
            <a:ext cx="743452" cy="514028"/>
          </a:xfrm>
          <a:prstGeom prst="wedgeRoundRectCallout">
            <a:avLst>
              <a:gd name="adj1" fmla="val -4910"/>
              <a:gd name="adj2" fmla="val -75799"/>
              <a:gd name="adj3" fmla="val 16667"/>
            </a:avLst>
          </a:prstGeom>
          <a:gradFill rotWithShape="1">
            <a:gsLst>
              <a:gs pos="0">
                <a:srgbClr val="66CC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刪除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672958" y="2702041"/>
            <a:ext cx="316157" cy="3099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1496282" y="3153800"/>
            <a:ext cx="743452" cy="514028"/>
          </a:xfrm>
          <a:prstGeom prst="wedgeRoundRectCallout">
            <a:avLst>
              <a:gd name="adj1" fmla="val -4910"/>
              <a:gd name="adj2" fmla="val -75799"/>
              <a:gd name="adj3" fmla="val 16667"/>
            </a:avLst>
          </a:prstGeom>
          <a:gradFill rotWithShape="1">
            <a:gsLst>
              <a:gs pos="0">
                <a:srgbClr val="99FF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182563" indent="-182563"/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列印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3295659" y="2681056"/>
            <a:ext cx="360041" cy="34309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077420" y="3114947"/>
            <a:ext cx="941275" cy="675453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rgbClr val="FF99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zh-TW" altLang="en-US" sz="16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串查</a:t>
            </a:r>
            <a:endParaRPr lang="en-US" altLang="zh-TW" sz="1600" b="1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</a:endParaRPr>
          </a:p>
          <a:p>
            <a:pPr algn="ctr">
              <a:defRPr/>
            </a:pP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(GP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版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852323" y="3153800"/>
            <a:ext cx="1080120" cy="828092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rgbClr val="99FF99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取消儲存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(ESC)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5021011" y="3105727"/>
            <a:ext cx="756456" cy="675004"/>
          </a:xfrm>
          <a:prstGeom prst="wedgeRoundRectCallout">
            <a:avLst>
              <a:gd name="adj1" fmla="val -8080"/>
              <a:gd name="adj2" fmla="val -60211"/>
              <a:gd name="adj3" fmla="val 16667"/>
            </a:avLst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取</a:t>
            </a:r>
            <a:r>
              <a:rPr lang="zh-TW" altLang="en-US" sz="1600" b="1" dirty="0">
                <a:latin typeface="Times New Roman" pitchFamily="18" charset="0"/>
                <a:ea typeface="標楷體" pitchFamily="65" charset="-120"/>
              </a:rPr>
              <a:t>消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確認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77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000"/>
                            </p:stCondLst>
                            <p:childTnLst>
                              <p:par>
                                <p:cTn id="19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6" grpId="0" animBg="1"/>
      <p:bldP spid="16" grpId="1" animBg="1"/>
      <p:bldP spid="20" grpId="0" animBg="1"/>
      <p:bldP spid="2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7955" y="2601159"/>
            <a:ext cx="6356042" cy="425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五、基本操作 </a:t>
            </a:r>
            <a:r>
              <a:rPr lang="en-US" altLang="zh-TW" b="1" dirty="0" smtClean="0"/>
              <a:t>1</a:t>
            </a:r>
            <a:r>
              <a:rPr lang="zh-TW" altLang="en-US" dirty="0" smtClean="0"/>
              <a:t>：新增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42D82-BD9A-432F-9F31-E59DE58697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7" name="圓角矩形 6"/>
          <p:cNvSpPr/>
          <p:nvPr/>
        </p:nvSpPr>
        <p:spPr>
          <a:xfrm>
            <a:off x="1177955" y="3140968"/>
            <a:ext cx="360040" cy="331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41851" y="3759324"/>
            <a:ext cx="1872208" cy="1051016"/>
          </a:xfrm>
          <a:prstGeom prst="wedgeRoundRectCallout">
            <a:avLst>
              <a:gd name="adj1" fmla="val 12961"/>
              <a:gd name="adj2" fmla="val -77436"/>
              <a:gd name="adj3" fmla="val 16667"/>
            </a:avLst>
          </a:prstGeom>
          <a:gradFill rotWithShape="1">
            <a:gsLst>
              <a:gs pos="0">
                <a:srgbClr val="FF9966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 marL="269875" indent="-269875">
              <a:tabLst>
                <a:tab pos="269875" algn="l"/>
              </a:tabLst>
            </a:pP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1. 	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按此工具列之</a:t>
            </a:r>
            <a:r>
              <a:rPr lang="zh-TW" altLang="en-US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新增圖示</a:t>
            </a:r>
            <a:r>
              <a:rPr lang="zh-TW" altLang="en-US" sz="1600" b="1" dirty="0" smtClean="0">
                <a:latin typeface="Times New Roman" pitchFamily="18" charset="0"/>
                <a:ea typeface="標楷體" pitchFamily="65" charset="-120"/>
              </a:rPr>
              <a:t>，或快速鍵 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“</a:t>
            </a: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</a:rPr>
              <a:t>F5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”</a:t>
            </a:r>
            <a:endParaRPr lang="zh-TW" altLang="en-US" sz="16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1687</Words>
  <Application>Microsoft Office PowerPoint</Application>
  <PresentationFormat>如螢幕大小 (4:3)</PresentationFormat>
  <Paragraphs>237</Paragraphs>
  <Slides>62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Office 佈景主題</vt:lpstr>
      <vt:lpstr>第五章   Workflow ERP 基礎操作 (I)</vt:lpstr>
      <vt:lpstr>二、登入畫面</vt:lpstr>
      <vt:lpstr>二、登入畫面  (Cont.)</vt:lpstr>
      <vt:lpstr>三、系統主畫面簡介</vt:lpstr>
      <vt:lpstr>三、系統主畫面簡介 (Cont.)</vt:lpstr>
      <vt:lpstr>四、建立作業畫面簡介</vt:lpstr>
      <vt:lpstr>四、建立作業畫面簡介 (Cont.)</vt:lpstr>
      <vt:lpstr>五、基本操作  ＊</vt:lpstr>
      <vt:lpstr>五、基本操作 1：新增</vt:lpstr>
      <vt:lpstr>五、基本操作 1：新增 (Cont.)</vt:lpstr>
      <vt:lpstr>五、基本操作 1 ：查詢 </vt:lpstr>
      <vt:lpstr>五、基本操作 1 ：查詢 (Cont.) </vt:lpstr>
      <vt:lpstr>五、基本操作 1 ：查詢 (Cont.) </vt:lpstr>
      <vt:lpstr>五、基本操作 1 ：查詢  (Cont.)</vt:lpstr>
      <vt:lpstr>五、基本操作 1 ：查詢  (Cont.)</vt:lpstr>
      <vt:lpstr>五、基本操作 1 ：查詢  (Cont.)</vt:lpstr>
      <vt:lpstr>五、基本操作 1 ：查詢  (Cont.)</vt:lpstr>
      <vt:lpstr>五、基本操作 1 ：查詢  (Cont.)</vt:lpstr>
      <vt:lpstr>五、基本操作 1 ：查詢  (Cont.)</vt:lpstr>
      <vt:lpstr>五、基本操作 1 ：查詢  (Cont.)</vt:lpstr>
      <vt:lpstr>五、基本操作 2 ：修改</vt:lpstr>
      <vt:lpstr>五、基本操作 2 ：修改 (Cont.)</vt:lpstr>
      <vt:lpstr>五、基本操作 2 ：修改 (Cont.)</vt:lpstr>
      <vt:lpstr>五、基本操作 2 ：修改 (Cont.)</vt:lpstr>
      <vt:lpstr>五、基本操作 2 ：確認</vt:lpstr>
      <vt:lpstr>五、基本操作 2 ：確認 (Cont.)</vt:lpstr>
      <vt:lpstr>五、基本操作 2 ：作廢</vt:lpstr>
      <vt:lpstr>五、基本操作 2 ：作廢 (Cont.)</vt:lpstr>
      <vt:lpstr>五、基本操作 3 ：整張單據刪除</vt:lpstr>
      <vt:lpstr>五、基本操作 3 ：整張單據刪除 (Cont.)</vt:lpstr>
      <vt:lpstr>五、基本操作 4 ：單身資料刪除</vt:lpstr>
      <vt:lpstr>五、基本操作 4 ：單身資料刪除 (Cont.)</vt:lpstr>
      <vt:lpstr>五、基本操作 5 ：串查</vt:lpstr>
      <vt:lpstr>五、基本操作 5 ：串查 (Cont.)</vt:lpstr>
      <vt:lpstr>五、基本操作 5 ：串查 (Cont.)</vt:lpstr>
      <vt:lpstr>五、基本操作 6 ：轉至EXCEL</vt:lpstr>
      <vt:lpstr>五、基本操作 6 ：轉至EXCEL  (Cont.)</vt:lpstr>
      <vt:lpstr>五、基本操作 6 ：轉至EXCEL (Cont.)</vt:lpstr>
      <vt:lpstr>五、基本操作 6 ：轉至EXCEL  (Cont.)</vt:lpstr>
      <vt:lpstr>五、基本操作 7 ：自訂畫面</vt:lpstr>
      <vt:lpstr>五、基本操作 7 ：自訂畫面 (Cont.)</vt:lpstr>
      <vt:lpstr>五、基本操作 7 ：自訂畫面 (Cont.)</vt:lpstr>
      <vt:lpstr>五、基本操作 7 ：自訂畫面 (Cont.)</vt:lpstr>
      <vt:lpstr>五、基本操作 8 ：單身資料瀏覽狀態調整</vt:lpstr>
      <vt:lpstr>五、基本操作 8 ：設定單身固定欄位數</vt:lpstr>
      <vt:lpstr>五、基本操作 8 ：設定單身固定欄位數 (Cont.)</vt:lpstr>
      <vt:lpstr>五、基本操作 8 ：設定單身固定欄位數 (Cont.)</vt:lpstr>
      <vt:lpstr>五、基本操作 8 ：自訂單身顯示/隱藏欄位</vt:lpstr>
      <vt:lpstr>五、基本操作 8 ：自訂單身顯示/隱藏欄位 (Cont.)</vt:lpstr>
      <vt:lpstr>五、基本操作 8 ：自訂單身顯示/隱藏欄位 (Cont.)</vt:lpstr>
      <vt:lpstr>五、基本操作 8 ：自訂單身顯示/隱藏欄位 (Cont.)</vt:lpstr>
      <vt:lpstr>五、基本操作 8 ：儲存檢視</vt:lpstr>
      <vt:lpstr>五、基本操作 9：單身資料處理</vt:lpstr>
      <vt:lpstr>五、基本操作 9：單身資料處理 (Cont.)</vt:lpstr>
      <vt:lpstr>五、基本操作 9：單身資料處理 (Cont.)</vt:lpstr>
      <vt:lpstr>五、基本操作 9：單身資料處理 (Cont.)</vt:lpstr>
      <vt:lpstr>五、基本操作 9：單身資料處理 (Cont.)</vt:lpstr>
      <vt:lpstr>評量測驗 (1)</vt:lpstr>
      <vt:lpstr>評量測驗 (2)</vt:lpstr>
      <vt:lpstr>評量測驗 (3)</vt:lpstr>
      <vt:lpstr>評量測驗 (4)</vt:lpstr>
      <vt:lpstr>評量測驗 (5)</vt:lpstr>
    </vt:vector>
  </TitlesOfParts>
  <Company>亞東技術學院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Jason</dc:creator>
  <cp:lastModifiedBy>Oit</cp:lastModifiedBy>
  <cp:revision>228</cp:revision>
  <dcterms:created xsi:type="dcterms:W3CDTF">2009-09-08T04:51:44Z</dcterms:created>
  <dcterms:modified xsi:type="dcterms:W3CDTF">2015-10-12T07:44:14Z</dcterms:modified>
</cp:coreProperties>
</file>